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JetBrains Mono ExtraBold"/>
      <p:bold r:id="rId20"/>
      <p:boldItalic r:id="rId21"/>
    </p:embeddedFont>
    <p:embeddedFont>
      <p:font typeface="JetBrains Mono SemiBold"/>
      <p:regular r:id="rId22"/>
      <p:bold r:id="rId23"/>
      <p:italic r:id="rId24"/>
      <p:boldItalic r:id="rId25"/>
    </p:embeddedFont>
    <p:embeddedFont>
      <p:font typeface="JetBrains Mono Light"/>
      <p:regular r:id="rId26"/>
      <p:bold r:id="rId27"/>
      <p:italic r:id="rId28"/>
      <p:boldItalic r:id="rId29"/>
    </p:embeddedFont>
    <p:embeddedFont>
      <p:font typeface="Barlow ExtraBold"/>
      <p:bold r:id="rId30"/>
      <p:boldItalic r:id="rId31"/>
    </p:embeddedFont>
    <p:embeddedFont>
      <p:font typeface="JetBrains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etBrainsMonoExtraBold-bold.fntdata"/><Relationship Id="rId22" Type="http://schemas.openxmlformats.org/officeDocument/2006/relationships/font" Target="fonts/JetBrainsMonoSemiBold-regular.fntdata"/><Relationship Id="rId21" Type="http://schemas.openxmlformats.org/officeDocument/2006/relationships/font" Target="fonts/JetBrainsMonoExtraBold-boldItalic.fntdata"/><Relationship Id="rId24" Type="http://schemas.openxmlformats.org/officeDocument/2006/relationships/font" Target="fonts/JetBrainsMonoSemiBold-italic.fntdata"/><Relationship Id="rId23" Type="http://schemas.openxmlformats.org/officeDocument/2006/relationships/font" Target="fonts/JetBrainsMon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etBrainsMonoLight-regular.fntdata"/><Relationship Id="rId25" Type="http://schemas.openxmlformats.org/officeDocument/2006/relationships/font" Target="fonts/JetBrainsMonoSemiBold-boldItalic.fntdata"/><Relationship Id="rId28" Type="http://schemas.openxmlformats.org/officeDocument/2006/relationships/font" Target="fonts/JetBrainsMonoLight-italic.fntdata"/><Relationship Id="rId27" Type="http://schemas.openxmlformats.org/officeDocument/2006/relationships/font" Target="fonts/JetBrainsMon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etBrainsMon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ExtraBold-boldItalic.fntdata"/><Relationship Id="rId30" Type="http://schemas.openxmlformats.org/officeDocument/2006/relationships/font" Target="fonts/BarlowExtraBold-bold.fntdata"/><Relationship Id="rId11" Type="http://schemas.openxmlformats.org/officeDocument/2006/relationships/slide" Target="slides/slide6.xml"/><Relationship Id="rId33" Type="http://schemas.openxmlformats.org/officeDocument/2006/relationships/font" Target="fonts/JetBrainsMono-bold.fntdata"/><Relationship Id="rId10" Type="http://schemas.openxmlformats.org/officeDocument/2006/relationships/slide" Target="slides/slide5.xml"/><Relationship Id="rId32" Type="http://schemas.openxmlformats.org/officeDocument/2006/relationships/font" Target="fonts/JetBrainsMono-regular.fntdata"/><Relationship Id="rId13" Type="http://schemas.openxmlformats.org/officeDocument/2006/relationships/slide" Target="slides/slide8.xml"/><Relationship Id="rId35" Type="http://schemas.openxmlformats.org/officeDocument/2006/relationships/font" Target="fonts/JetBrainsMono-boldItalic.fntdata"/><Relationship Id="rId12" Type="http://schemas.openxmlformats.org/officeDocument/2006/relationships/slide" Target="slides/slide7.xml"/><Relationship Id="rId34" Type="http://schemas.openxmlformats.org/officeDocument/2006/relationships/font" Target="fonts/JetBrains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682b640390_0_0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682b640390_0_0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682b640390_0_0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82b640390_0_158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682b640390_0_158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682b640390_0_158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160974024_0_1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7160974024_0_1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7160974024_0_1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82b640390_0_385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682b640390_0_385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682b640390_0_385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82b640390_0_435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682b640390_0_435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682b640390_0_435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9be1f98d8_0_1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69be1f98d8_0_1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69be1f98d8_0_1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82b640390_0_11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682b640390_0_11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682b640390_0_11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82b640390_0_54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682b640390_0_54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682b640390_0_54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82b640390_0_76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682b640390_0_76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682b640390_0_76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82b640390_0_108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682b640390_0_108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682b640390_0_108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82b640390_0_135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682b640390_0_135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682b640390_0_135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9737db9fa_1_2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69737db9fa_1_2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69737db9fa_1_2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82b640390_0_125:notes"/>
          <p:cNvSpPr/>
          <p:nvPr>
            <p:ph idx="2" type="sldImg"/>
          </p:nvPr>
        </p:nvSpPr>
        <p:spPr>
          <a:xfrm>
            <a:off x="457200" y="571500"/>
            <a:ext cx="36576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682b640390_0_125:notes"/>
          <p:cNvSpPr txBox="1"/>
          <p:nvPr>
            <p:ph idx="1" type="body"/>
          </p:nvPr>
        </p:nvSpPr>
        <p:spPr>
          <a:xfrm>
            <a:off x="457200" y="2200275"/>
            <a:ext cx="36576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682b640390_0_125:notes"/>
          <p:cNvSpPr txBox="1"/>
          <p:nvPr>
            <p:ph idx="12" type="sldNum"/>
          </p:nvPr>
        </p:nvSpPr>
        <p:spPr>
          <a:xfrm>
            <a:off x="2589742" y="4342607"/>
            <a:ext cx="1981200" cy="229393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821e26455_0_28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6821e26455_0_28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6821e26455_0_28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5" Type="http://schemas.openxmlformats.org/officeDocument/2006/relationships/image" Target="../media/image5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44.jp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7.png"/><Relationship Id="rId13" Type="http://schemas.openxmlformats.org/officeDocument/2006/relationships/image" Target="../media/image48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3877875" y="3913963"/>
            <a:ext cx="962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PRESENTED BY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700" y="1135487"/>
            <a:ext cx="3968600" cy="13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300" y="3962500"/>
            <a:ext cx="2211875" cy="9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4143075" y="4242375"/>
            <a:ext cx="431700" cy="4356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975" y="4242379"/>
            <a:ext cx="3438623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745538" y="2773375"/>
            <a:ext cx="565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B4FF39"/>
                </a:solidFill>
              </a:rPr>
              <a:t>Contributing and Understanding Docs</a:t>
            </a:r>
            <a:endParaRPr sz="2400">
              <a:solidFill>
                <a:srgbClr val="B4FF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B4FF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4FF3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1266825"/>
            <a:ext cx="2540794" cy="3212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1657350"/>
            <a:ext cx="876281" cy="925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650" y="1323975"/>
            <a:ext cx="2540794" cy="3212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238" y="1266825"/>
            <a:ext cx="2540794" cy="3212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9650" y="2709875"/>
            <a:ext cx="1781100" cy="27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0950" y="2709875"/>
            <a:ext cx="1843000" cy="27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2709863"/>
            <a:ext cx="1385888" cy="27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8075" y="1657350"/>
            <a:ext cx="875385" cy="925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34138" y="1657350"/>
            <a:ext cx="875385" cy="9253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/>
          <p:nvPr/>
        </p:nvSpPr>
        <p:spPr>
          <a:xfrm>
            <a:off x="523875" y="242888"/>
            <a:ext cx="1114425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523875" y="666750"/>
            <a:ext cx="8763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Types of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1341725" y="482425"/>
            <a:ext cx="3392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Contributions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943000" y="2714550"/>
            <a:ext cx="1712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Grammar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966788" y="3186113"/>
            <a:ext cx="1781100" cy="105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Fix the Grammar as you go!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507994" y="2714625"/>
            <a:ext cx="1323900" cy="2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Logic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6538913" y="3186113"/>
            <a:ext cx="1781100" cy="105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Fix issues you faced while running the docs! 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Bonus: Diagrams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3717150" y="2714550"/>
            <a:ext cx="1712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Translation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3752850" y="3186113"/>
            <a:ext cx="1781100" cy="105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Help the project to migrate to different languages!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24"/>
          <p:cNvPicPr preferRelativeResize="0"/>
          <p:nvPr/>
        </p:nvPicPr>
        <p:blipFill rotWithShape="1">
          <a:blip r:embed="rId5">
            <a:alphaModFix/>
          </a:blip>
          <a:srcRect b="0" l="-1460" r="1460" t="0"/>
          <a:stretch/>
        </p:blipFill>
        <p:spPr>
          <a:xfrm>
            <a:off x="523875" y="4457700"/>
            <a:ext cx="8098631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/>
          <p:nvPr/>
        </p:nvSpPr>
        <p:spPr>
          <a:xfrm>
            <a:off x="7024688" y="4833938"/>
            <a:ext cx="1595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7991475" y="4519613"/>
            <a:ext cx="533400" cy="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504825" y="1851188"/>
            <a:ext cx="70398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Advice</a:t>
            </a:r>
            <a:endParaRPr sz="4600">
              <a:solidFill>
                <a:srgbClr val="E5E1E6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</a:t>
            </a: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owards</a:t>
            </a:r>
            <a:endParaRPr sz="4600">
              <a:solidFill>
                <a:srgbClr val="E5E1E6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Documentation</a:t>
            </a:r>
            <a:endParaRPr b="0" i="0" sz="4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646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875" y="2446225"/>
            <a:ext cx="809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875" y="3640075"/>
            <a:ext cx="809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9075" y="495750"/>
            <a:ext cx="3887776" cy="43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875" y="1395413"/>
            <a:ext cx="2667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875" y="2562225"/>
            <a:ext cx="2667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3875" y="3729038"/>
            <a:ext cx="2667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/>
          <p:nvPr/>
        </p:nvSpPr>
        <p:spPr>
          <a:xfrm>
            <a:off x="4837419" y="603375"/>
            <a:ext cx="890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70F1E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5548427" y="429525"/>
            <a:ext cx="3071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500">
                <a:solidFill>
                  <a:srgbClr val="170F1E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Documentation</a:t>
            </a:r>
            <a:endParaRPr sz="3500">
              <a:solidFill>
                <a:srgbClr val="170F1E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rgbClr val="170F1E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523875" y="242888"/>
            <a:ext cx="8905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170F1E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170F1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23875" y="1633550"/>
            <a:ext cx="7413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DOCUMENTATION IS LIKE CODE: IT NEEDS TO BE MAINTAINED</a:t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23875" y="1943100"/>
            <a:ext cx="775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Favor quality over quantity.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All examples in the documentation should run automatically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523875" y="2800350"/>
            <a:ext cx="78153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IF IT IS NOT DOCUMENTED, IT DOES NOT EXIST</a:t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523875" y="3109913"/>
            <a:ext cx="7314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Write documentation as you write code. 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Documentation driven development.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523875" y="3967175"/>
            <a:ext cx="6827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DOCUMENTATION IS ABOUT COMMUNICATION</a:t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523875" y="4276725"/>
            <a:ext cx="7314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How to organize your ideas?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 Your Target Audience?</a:t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6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9538" y="1381125"/>
            <a:ext cx="1312764" cy="131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5663" y="3195637"/>
            <a:ext cx="2352675" cy="539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5663" y="3676650"/>
            <a:ext cx="59532" cy="6041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523875" y="242888"/>
            <a:ext cx="1114425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111188" y="2976563"/>
            <a:ext cx="926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Let’s do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3400425" y="3133725"/>
            <a:ext cx="23526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QnA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75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8288" y="4070550"/>
            <a:ext cx="6007419" cy="43195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>
            <a:off x="523875" y="242888"/>
            <a:ext cx="1114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7024688" y="4833938"/>
            <a:ext cx="1595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1775913" y="4143638"/>
            <a:ext cx="5592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linktr.ee/hrittikhere</a:t>
            </a:r>
            <a:endParaRPr b="0" baseline="3000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8838" y="647725"/>
            <a:ext cx="3246326" cy="3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11476" l="-1917" r="-16426" t="26890"/>
          <a:stretch/>
        </p:blipFill>
        <p:spPr>
          <a:xfrm>
            <a:off x="4881574" y="785825"/>
            <a:ext cx="3538524" cy="2619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1563" y="3490913"/>
            <a:ext cx="2957513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62963" y="2990850"/>
            <a:ext cx="136685" cy="134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0588" y="1243012"/>
            <a:ext cx="181807" cy="855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4775" y="3967163"/>
            <a:ext cx="900240" cy="151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7663" y="3214688"/>
            <a:ext cx="626269" cy="202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15313" y="3500438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117321" y="3833825"/>
            <a:ext cx="21591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020475" y="3490913"/>
            <a:ext cx="261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Hrittik Roy	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0" name="Google Shape;8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913" y="785813"/>
            <a:ext cx="181806" cy="855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4825" y="785825"/>
            <a:ext cx="2957500" cy="33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999850" y="1078488"/>
            <a:ext cx="261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Intern @ Harness.io</a:t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Technical Writer</a:t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Navigator</a:t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GitHub Campus Expert</a:t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Google Venkat Scholar</a:t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-4762" y="-12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13" y="1556100"/>
            <a:ext cx="5738813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2784825"/>
            <a:ext cx="7038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113" y="2170463"/>
            <a:ext cx="46958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113" y="3399188"/>
            <a:ext cx="39147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5072063"/>
            <a:ext cx="3741951" cy="71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8638" y="2003775"/>
            <a:ext cx="809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13" y="2618138"/>
            <a:ext cx="8096250" cy="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13" y="3232500"/>
            <a:ext cx="8096250" cy="95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23875" y="242888"/>
            <a:ext cx="938213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Agenda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909638" y="1556100"/>
            <a:ext cx="5739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Understanding Documentation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909638" y="2784825"/>
            <a:ext cx="7038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Important Files for you to Start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909638" y="2170463"/>
            <a:ext cx="5739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Why Documentation?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909638" y="3399200"/>
            <a:ext cx="6119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Contributing to Documentations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23875" y="666750"/>
            <a:ext cx="59055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08400" y="492900"/>
            <a:ext cx="4041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Agenda: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6" name="Google Shape;10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113" y="3760075"/>
            <a:ext cx="8096250" cy="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113" y="3882588"/>
            <a:ext cx="70389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909638" y="3882500"/>
            <a:ext cx="7038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Some Tips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1188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875" y="4457700"/>
            <a:ext cx="8098631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523875" y="1866900"/>
            <a:ext cx="6481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Why</a:t>
            </a:r>
            <a:endParaRPr sz="4600">
              <a:solidFill>
                <a:srgbClr val="E5E1E6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Documentation?</a:t>
            </a:r>
            <a:endParaRPr sz="4600">
              <a:solidFill>
                <a:srgbClr val="E5E1E6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7024688" y="4833938"/>
            <a:ext cx="1595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989225" y="4526775"/>
            <a:ext cx="630900" cy="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13" y="3381375"/>
            <a:ext cx="2533650" cy="452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612" y="1314450"/>
            <a:ext cx="1882986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5175" y="3381375"/>
            <a:ext cx="2533650" cy="452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238" y="3381375"/>
            <a:ext cx="2533650" cy="452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9025" y="1314450"/>
            <a:ext cx="1882986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963" y="1314450"/>
            <a:ext cx="1889547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523875" y="242888"/>
            <a:ext cx="1114425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846188" y="3467025"/>
            <a:ext cx="1883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Contributors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4017169" y="3467100"/>
            <a:ext cx="11143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You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533612" y="3467025"/>
            <a:ext cx="166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Users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523875" y="3985900"/>
            <a:ext cx="24174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Help first time Contributors onboard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3243275" y="4024325"/>
            <a:ext cx="24174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 you who will be using your Code in some months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157413" y="4024313"/>
            <a:ext cx="24174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Quick Start Guide, Show your project 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exists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434783" y="476275"/>
            <a:ext cx="383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It </a:t>
            </a:r>
            <a:r>
              <a:rPr lang="en" sz="38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Helps: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8988" y="0"/>
            <a:ext cx="1196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0938" y="1619250"/>
            <a:ext cx="5453065" cy="652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3219450"/>
            <a:ext cx="5105402" cy="647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638" y="2181225"/>
            <a:ext cx="2771775" cy="785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9538" y="585788"/>
            <a:ext cx="523153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00538" y="2190750"/>
            <a:ext cx="523875" cy="553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19625" y="3810000"/>
            <a:ext cx="528638" cy="55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523875" y="242888"/>
            <a:ext cx="116205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Sponsorship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838775" y="2181225"/>
            <a:ext cx="189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Min Components of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28688" y="2409813"/>
            <a:ext cx="2771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31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Documentation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605338" y="585788"/>
            <a:ext cx="1515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Readme.md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605338" y="966788"/>
            <a:ext cx="3690938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Talks about the 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functionality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of your project, links to other docs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4972050" y="2190750"/>
            <a:ext cx="1764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License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4972050" y="2571750"/>
            <a:ext cx="3690938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License so that others are free to use, change, and distribute the software. Truly #oss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5300675" y="3810000"/>
            <a:ext cx="2192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Contributing.md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5300663" y="4191000"/>
            <a:ext cx="369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Help new contributor to setup build 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environment</a:t>
            </a: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dependencies and create PR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57238"/>
            <a:ext cx="9144000" cy="8761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463" y="1119188"/>
            <a:ext cx="1196701" cy="402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6888" y="2771775"/>
            <a:ext cx="3565791" cy="223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128963"/>
            <a:ext cx="5828896" cy="564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875" y="1981200"/>
            <a:ext cx="4233863" cy="804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7238" y="3838575"/>
            <a:ext cx="95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688" y="3838575"/>
            <a:ext cx="95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0263" y="1376363"/>
            <a:ext cx="2709863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15075" y="3152775"/>
            <a:ext cx="5000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7024688" y="4833938"/>
            <a:ext cx="1595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23875" y="242888"/>
            <a:ext cx="11145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434783" y="476275"/>
            <a:ext cx="383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There’s More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523875" y="2185988"/>
            <a:ext cx="4233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Literal documentation or Installation instructions</a:t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523875" y="1981200"/>
            <a:ext cx="185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01.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23875" y="4010025"/>
            <a:ext cx="5052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API documentation</a:t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Use/Understand Function</a:t>
            </a:r>
            <a:endParaRPr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Understand Arguments/Default Value of Function</a:t>
            </a:r>
            <a:endParaRPr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523875" y="3805238"/>
            <a:ext cx="185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03.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5910263" y="1581150"/>
            <a:ext cx="27099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Examples and galleries</a:t>
            </a:r>
            <a:endParaRPr sz="1600">
              <a:solidFill>
                <a:srgbClr val="FFFFFF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Small samples to test your application</a:t>
            </a:r>
            <a:endParaRPr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5910263" y="1376363"/>
            <a:ext cx="185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02.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6315075" y="3357575"/>
            <a:ext cx="2606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Tutorials/Guides/FAQs</a:t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Whatever helps users/you/contributor</a:t>
            </a:r>
            <a:endParaRPr sz="16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315075" y="3152775"/>
            <a:ext cx="185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04.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1"/>
          <p:cNvPicPr preferRelativeResize="0"/>
          <p:nvPr/>
        </p:nvPicPr>
        <p:blipFill rotWithShape="1">
          <a:blip r:embed="rId5">
            <a:alphaModFix/>
          </a:blip>
          <a:srcRect b="0" l="-1460" r="1460" t="0"/>
          <a:stretch/>
        </p:blipFill>
        <p:spPr>
          <a:xfrm>
            <a:off x="523875" y="4457700"/>
            <a:ext cx="8098631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7024688" y="4833938"/>
            <a:ext cx="1595438" cy="80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7991475" y="4519613"/>
            <a:ext cx="533400" cy="109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504825" y="1851188"/>
            <a:ext cx="7039800" cy="187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46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Contributing to Documentation</a:t>
            </a:r>
            <a:endParaRPr b="0" i="0" sz="4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0100" y="200025"/>
            <a:ext cx="2000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8988" y="0"/>
            <a:ext cx="1196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0938" y="1619250"/>
            <a:ext cx="5453063" cy="652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3219450"/>
            <a:ext cx="5105400" cy="647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8638" y="2181225"/>
            <a:ext cx="2771775" cy="785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19538" y="585788"/>
            <a:ext cx="523153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00538" y="2190750"/>
            <a:ext cx="523875" cy="553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19625" y="3810000"/>
            <a:ext cx="528638" cy="55881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523875" y="242888"/>
            <a:ext cx="11622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" sz="50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Sponsorship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7024688" y="4833938"/>
            <a:ext cx="1595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1364775" y="2181225"/>
            <a:ext cx="1099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Value of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528675" y="2338388"/>
            <a:ext cx="2771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0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Starting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605355" y="585800"/>
            <a:ext cx="2100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Read the Docs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4605338" y="966788"/>
            <a:ext cx="369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Understanding aspects of Project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4972050" y="2190750"/>
            <a:ext cx="26391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Build your Docs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4972050" y="2571750"/>
            <a:ext cx="369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Docs run on different templates/engines so run them on your local setup!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5300688" y="3810000"/>
            <a:ext cx="3268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Open collaboration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5300663" y="4191000"/>
            <a:ext cx="369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Collaborate on Issues/PRs and commit!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